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87" r:id="rId4"/>
    <p:sldId id="259" r:id="rId5"/>
    <p:sldId id="260" r:id="rId6"/>
    <p:sldId id="288" r:id="rId7"/>
    <p:sldId id="261" r:id="rId8"/>
    <p:sldId id="262" r:id="rId9"/>
    <p:sldId id="289" r:id="rId10"/>
    <p:sldId id="290" r:id="rId11"/>
    <p:sldId id="263" r:id="rId12"/>
    <p:sldId id="264" r:id="rId13"/>
    <p:sldId id="291" r:id="rId14"/>
    <p:sldId id="29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4" r:id="rId28"/>
    <p:sldId id="295" r:id="rId29"/>
    <p:sldId id="296" r:id="rId30"/>
    <p:sldId id="293" r:id="rId31"/>
    <p:sldId id="277" r:id="rId32"/>
    <p:sldId id="297" r:id="rId33"/>
    <p:sldId id="298" r:id="rId34"/>
    <p:sldId id="278" r:id="rId35"/>
    <p:sldId id="299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300" r:id="rId44"/>
    <p:sldId id="301" r:id="rId45"/>
    <p:sldId id="302" r:id="rId46"/>
    <p:sldId id="286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E6CB-2E44-4B0F-AB4D-6D25D46D344F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7A4E-28F2-4E2F-BC13-9B399AF0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DA4A-5B2C-423E-96D0-805B04B5962C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2964-ACA1-47A8-80A0-A9B6A5A24EAD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7764-2641-4DDB-8723-AD628015002F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043E-CF27-4D31-8744-071D6FCE12A2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0035-25CC-400F-BDE3-6BF00032C853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CE7F-1A30-4A56-8E12-AACA1DB76324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6BD8-D89F-4DF0-B551-987A9F3AC7DC}" type="datetime1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3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DD3-8F05-49E6-8FF4-E4CC071207F5}" type="datetime1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586-AAA9-4954-8A4D-E403BB6F7D03}" type="datetime1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8D8F-3F49-4E67-A8FC-3146D3496960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6E07-1074-4CA2-946A-A813D384DC39}" type="datetime1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E1C4-FB73-4325-967E-1F589EE2B386}" type="datetime1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1A06-CE4F-441A-B65D-549346C54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Automatic adjustment of controller settings to compensate for unanticipated changes in the process or the environment (“self-tuning” controller)</a:t>
            </a:r>
          </a:p>
          <a:p>
            <a:pPr marL="0" indent="914400">
              <a:buNone/>
            </a:pPr>
            <a:r>
              <a:rPr lang="en-US" dirty="0" smtClean="0"/>
              <a:t>--- uncertainties</a:t>
            </a:r>
          </a:p>
          <a:p>
            <a:pPr marL="0" indent="914400">
              <a:buNone/>
            </a:pPr>
            <a:r>
              <a:rPr lang="en-US" dirty="0" smtClean="0"/>
              <a:t>---nonlinearities</a:t>
            </a:r>
          </a:p>
          <a:p>
            <a:pPr marL="0" indent="914400">
              <a:buNone/>
            </a:pPr>
            <a:r>
              <a:rPr lang="en-US" dirty="0" smtClean="0"/>
              <a:t>--- time-varying parameters</a:t>
            </a:r>
          </a:p>
          <a:p>
            <a:pPr marL="0" indent="0">
              <a:buNone/>
            </a:pPr>
            <a:r>
              <a:rPr lang="en-US" dirty="0" smtClean="0"/>
              <a:t>Offers significant benefits for difficult control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579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Commercial Adaptive Controllers(not in DCS)</a:t>
            </a:r>
          </a:p>
          <a:p>
            <a:pPr marL="0" indent="914400">
              <a:lnSpc>
                <a:spcPct val="150000"/>
              </a:lnSpc>
              <a:buNone/>
            </a:pPr>
            <a:r>
              <a:rPr lang="en-US" dirty="0" smtClean="0"/>
              <a:t>(1)  Leeds and Northrup</a:t>
            </a:r>
          </a:p>
          <a:p>
            <a:pPr marL="0" indent="914400">
              <a:lnSpc>
                <a:spcPct val="150000"/>
              </a:lnSpc>
              <a:buNone/>
            </a:pPr>
            <a:r>
              <a:rPr lang="en-US" dirty="0" smtClean="0"/>
              <a:t>(2)  Toshiba</a:t>
            </a:r>
          </a:p>
          <a:p>
            <a:pPr marL="0" indent="914400">
              <a:lnSpc>
                <a:spcPct val="150000"/>
              </a:lnSpc>
              <a:buNone/>
            </a:pPr>
            <a:r>
              <a:rPr lang="en-US" dirty="0" smtClean="0"/>
              <a:t>(3)  ASEA (self-tuning regulator or min variance)</a:t>
            </a:r>
          </a:p>
          <a:p>
            <a:pPr marL="0" indent="914400">
              <a:lnSpc>
                <a:spcPct val="150000"/>
              </a:lnSpc>
              <a:buNone/>
            </a:pPr>
            <a:r>
              <a:rPr lang="en-US" dirty="0" smtClean="0"/>
              <a:t>(4)  Foxboro(expert system)</a:t>
            </a:r>
          </a:p>
          <a:p>
            <a:pPr marL="0" indent="914400">
              <a:lnSpc>
                <a:spcPct val="150000"/>
              </a:lnSpc>
              <a:buNone/>
            </a:pPr>
            <a:r>
              <a:rPr lang="en-US" dirty="0" smtClean="0"/>
              <a:t>(5)  SATT/Fisher Controls(</a:t>
            </a:r>
            <a:r>
              <a:rPr lang="en-US" dirty="0" err="1" smtClean="0"/>
              <a:t>autotuner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L+N Controller (Cont. Eng. Aug, 1981)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Based on not overshoot exponential approach to set point (no offset)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is unknown)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                                                      (D)       (P)        (I)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If overshoot occurs </a:t>
                </a:r>
                <a:r>
                  <a:rPr lang="en-US" sz="2200" dirty="0" smtClean="0">
                    <a:sym typeface="Wingdings" pitchFamily="2" charset="2"/>
                  </a:rPr>
                  <a:t> model error re-model, re-tune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(analogous to </a:t>
                </a:r>
                <a:r>
                  <a:rPr lang="en-US" sz="2200" dirty="0" err="1" smtClean="0">
                    <a:sym typeface="Wingdings" pitchFamily="2" charset="2"/>
                  </a:rPr>
                  <a:t>Dahlin</a:t>
                </a:r>
                <a:r>
                  <a:rPr lang="en-US" sz="2200" dirty="0" smtClean="0">
                    <a:sym typeface="Wingdings" pitchFamily="2" charset="2"/>
                  </a:rPr>
                  <a:t> digital controller)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(Use discrete PID, second order difference equation)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  <a:blipFill rotWithShape="1">
                <a:blip r:embed="rId2"/>
                <a:stretch>
                  <a:fillRect l="-889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697480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129" y="-88344"/>
            <a:ext cx="6673215" cy="72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913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Possibilities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98368" y="1447800"/>
            <a:ext cx="7547264" cy="2438400"/>
            <a:chOff x="838200" y="2133600"/>
            <a:chExt cx="7547264" cy="2438400"/>
          </a:xfrm>
        </p:grpSpPr>
        <p:sp>
          <p:nvSpPr>
            <p:cNvPr id="4" name="Rectangle 3"/>
            <p:cNvSpPr/>
            <p:nvPr/>
          </p:nvSpPr>
          <p:spPr>
            <a:xfrm>
              <a:off x="1752600" y="2133600"/>
              <a:ext cx="1752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DESIGN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7800" y="2133600"/>
              <a:ext cx="1752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ESTIMATOR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3276600"/>
              <a:ext cx="1752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REGULATOR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7800" y="3276600"/>
              <a:ext cx="1752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PROCESS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1"/>
              <a:endCxn id="4" idx="3"/>
            </p:cNvCxnSpPr>
            <p:nvPr/>
          </p:nvCxnSpPr>
          <p:spPr>
            <a:xfrm flipH="1">
              <a:off x="3505200" y="2400300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2"/>
              <a:endCxn id="6" idx="0"/>
            </p:cNvCxnSpPr>
            <p:nvPr/>
          </p:nvCxnSpPr>
          <p:spPr>
            <a:xfrm>
              <a:off x="2628900" y="2667000"/>
              <a:ext cx="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  <a:endCxn id="7" idx="1"/>
            </p:cNvCxnSpPr>
            <p:nvPr/>
          </p:nvCxnSpPr>
          <p:spPr>
            <a:xfrm>
              <a:off x="3505200" y="3543300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572000" y="2514600"/>
              <a:ext cx="0" cy="10287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572000" y="25146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</p:cNvCxnSpPr>
            <p:nvPr/>
          </p:nvCxnSpPr>
          <p:spPr>
            <a:xfrm>
              <a:off x="7010400" y="35433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8200" y="3543300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3"/>
            </p:cNvCxnSpPr>
            <p:nvPr/>
          </p:nvCxnSpPr>
          <p:spPr>
            <a:xfrm>
              <a:off x="7010400" y="24003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67600" y="2400300"/>
              <a:ext cx="0" cy="21717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447800" y="4572000"/>
              <a:ext cx="6019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447800" y="365760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3657600"/>
              <a:ext cx="304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38200" y="3124200"/>
                  <a:ext cx="7620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𝑠𝑒𝑡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124200"/>
                  <a:ext cx="762000" cy="43088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495800" y="3112412"/>
                  <a:ext cx="7620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112412"/>
                  <a:ext cx="762000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623464" y="3112413"/>
                  <a:ext cx="7620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464" y="3112413"/>
                  <a:ext cx="762000" cy="430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798368" y="4267200"/>
            <a:ext cx="3392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Design Methods: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Minimum variance</a:t>
            </a:r>
          </a:p>
          <a:p>
            <a:pPr marL="342900" indent="-342900">
              <a:buFont typeface="Wingdings"/>
              <a:buChar char="à"/>
            </a:pPr>
            <a:r>
              <a:rPr lang="en-US" sz="2200" smtClean="0">
                <a:sym typeface="Wingdings" pitchFamily="2" charset="2"/>
              </a:rPr>
              <a:t>LQG</a:t>
            </a:r>
            <a:endParaRPr lang="en-US" sz="2200" dirty="0" smtClean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Pole-placement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Phase and gain margins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4455968" y="4114800"/>
            <a:ext cx="42706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Estimation Methods: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Stochastic approximation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Recursive least squares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Extended least squares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Multi-stage least squares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Instrumental variance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ym typeface="Wingdings" pitchFamily="2" charset="2"/>
              </a:rPr>
              <a:t>Recursive maximum likelihood</a:t>
            </a:r>
            <a:endParaRPr lang="en-US" sz="22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u="sng" cap="all" dirty="0" smtClean="0"/>
                  <a:t>Question</a:t>
                </a:r>
                <a:r>
                  <a:rPr lang="en-US" sz="2200" dirty="0" smtClean="0"/>
                  <a:t>: How can we use on-line information about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200" dirty="0" smtClean="0"/>
                  <a:t> to help control the plant?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(1) Simple idea</a:t>
                </a:r>
              </a:p>
              <a:p>
                <a:pPr marL="0" indent="9144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-use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as if it were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2743200">
                  <a:lnSpc>
                    <a:spcPct val="150000"/>
                  </a:lnSpc>
                  <a:buNone/>
                </a:pPr>
                <a:r>
                  <a:rPr lang="en-US" sz="2200" i="1" u="sng" dirty="0" smtClean="0"/>
                  <a:t>Certainty Equivalence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 smtClean="0"/>
                  <a:t>Other Ideas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(2) Reduce size of control signals since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is in error.</a:t>
                </a:r>
              </a:p>
              <a:p>
                <a:pPr marL="0" indent="2743200">
                  <a:lnSpc>
                    <a:spcPct val="150000"/>
                  </a:lnSpc>
                  <a:buNone/>
                </a:pPr>
                <a:r>
                  <a:rPr lang="en-US" sz="2200" i="1" u="sng" dirty="0" smtClean="0"/>
                  <a:t>CAUTION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(3) Add extra signals to help learn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2798763">
                  <a:lnSpc>
                    <a:spcPct val="150000"/>
                  </a:lnSpc>
                  <a:buNone/>
                </a:pPr>
                <a:r>
                  <a:rPr lang="en-US" sz="2200" i="1" u="sng" dirty="0" smtClean="0"/>
                  <a:t>PROBING</a:t>
                </a:r>
                <a:endParaRPr lang="en-US" sz="2200" i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6346" y="831273"/>
            <a:ext cx="2971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Plant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6346" y="2202873"/>
            <a:ext cx="2971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 Estimator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726873"/>
            <a:ext cx="295794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Control law Synthesis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6345" y="5174673"/>
            <a:ext cx="2971799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Feedback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3072244" y="221673"/>
            <a:ext cx="2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</p:cNvCxnSpPr>
          <p:nvPr/>
        </p:nvCxnSpPr>
        <p:spPr>
          <a:xfrm>
            <a:off x="4558146" y="1136073"/>
            <a:ext cx="11430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1136073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>
            <a:off x="4558144" y="5479473"/>
            <a:ext cx="92825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3"/>
          </p:cNvCxnSpPr>
          <p:nvPr/>
        </p:nvCxnSpPr>
        <p:spPr>
          <a:xfrm flipH="1">
            <a:off x="4558146" y="2507673"/>
            <a:ext cx="928254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1136073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" idx="1"/>
          </p:cNvCxnSpPr>
          <p:nvPr/>
        </p:nvCxnSpPr>
        <p:spPr>
          <a:xfrm>
            <a:off x="762000" y="1136073"/>
            <a:ext cx="8243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8" idx="1"/>
          </p:cNvCxnSpPr>
          <p:nvPr/>
        </p:nvCxnSpPr>
        <p:spPr>
          <a:xfrm>
            <a:off x="762000" y="5479473"/>
            <a:ext cx="824345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762000" y="2507673"/>
            <a:ext cx="8243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</p:cNvCxnSpPr>
          <p:nvPr/>
        </p:nvCxnSpPr>
        <p:spPr>
          <a:xfrm>
            <a:off x="3072245" y="5784273"/>
            <a:ext cx="6927" cy="76892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7" idx="0"/>
          </p:cNvCxnSpPr>
          <p:nvPr/>
        </p:nvCxnSpPr>
        <p:spPr>
          <a:xfrm>
            <a:off x="3072246" y="2812473"/>
            <a:ext cx="6927" cy="91440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72246" y="4336473"/>
            <a:ext cx="6927" cy="91440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9600" y="526473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473"/>
                <a:ext cx="838200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0546" y="67440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6" y="674408"/>
                <a:ext cx="838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438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24200" y="221673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1673"/>
                <a:ext cx="83820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52800" y="3076940"/>
                <a:ext cx="8382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076940"/>
                <a:ext cx="838200" cy="477118"/>
              </a:xfrm>
              <a:prstGeom prst="rect">
                <a:avLst/>
              </a:prstGeom>
              <a:blipFill rotWithShape="1">
                <a:blip r:embed="rId5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52800" y="4555114"/>
                <a:ext cx="8382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555114"/>
                <a:ext cx="838200" cy="477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86544" y="6083376"/>
                <a:ext cx="2362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Set point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4" y="6083376"/>
                <a:ext cx="236220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1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943600" y="90524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Stochastic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75218" y="215661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Nonlinear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57455" y="517467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Varying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27173" y="372687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Nonlinear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190999" y="22290"/>
            <a:ext cx="495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A special class of nonlinear control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791200"/>
          </a:xfrm>
        </p:spPr>
        <p:txBody>
          <a:bodyPr>
            <a:normAutofit/>
          </a:bodyPr>
          <a:lstStyle/>
          <a:p>
            <a:r>
              <a:rPr lang="en-US" sz="2200" b="1" u="sng" dirty="0" smtClean="0"/>
              <a:t>Classification of Adaptive Control Techniques</a:t>
            </a:r>
          </a:p>
          <a:p>
            <a:pPr marL="0" indent="0">
              <a:buNone/>
            </a:pPr>
            <a:r>
              <a:rPr lang="en-US" sz="2200" dirty="0" smtClean="0"/>
              <a:t>(1)  explicit – model parameters estimated explicitly; </a:t>
            </a:r>
          </a:p>
          <a:p>
            <a:pPr marL="0" indent="0">
              <a:buNone/>
            </a:pPr>
            <a:r>
              <a:rPr lang="en-US" sz="2200" dirty="0" smtClean="0"/>
              <a:t>       Indirect </a:t>
            </a:r>
            <a:r>
              <a:rPr lang="en-US" sz="2200" dirty="0"/>
              <a:t>–</a:t>
            </a:r>
            <a:r>
              <a:rPr lang="en-US" sz="2200" dirty="0" smtClean="0"/>
              <a:t> control law obtained via model;</a:t>
            </a:r>
          </a:p>
          <a:p>
            <a:pPr marL="0" indent="0">
              <a:buNone/>
            </a:pPr>
            <a:r>
              <a:rPr lang="en-US" sz="2200" dirty="0" smtClean="0"/>
              <a:t>(2) implicit – model parameters imbedded in control law;</a:t>
            </a:r>
          </a:p>
          <a:p>
            <a:pPr marL="0" indent="0">
              <a:buNone/>
            </a:pPr>
            <a:r>
              <a:rPr lang="en-US" sz="2200" dirty="0" smtClean="0"/>
              <a:t>       Direct – control law estimated directly;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u="sng" dirty="0" smtClean="0"/>
              <a:t>Adaptive Control Algorithms</a:t>
            </a:r>
          </a:p>
          <a:p>
            <a:pPr marL="0" indent="457200">
              <a:buNone/>
            </a:pPr>
            <a:r>
              <a:rPr lang="en-US" sz="2200" dirty="0" smtClean="0"/>
              <a:t>(1) On-line parameter estimation;</a:t>
            </a:r>
          </a:p>
          <a:p>
            <a:pPr marL="0" indent="457200">
              <a:buNone/>
            </a:pPr>
            <a:r>
              <a:rPr lang="en-US" sz="2200" dirty="0" smtClean="0"/>
              <a:t>(2) Adaptive Control design methods based on </a:t>
            </a:r>
          </a:p>
          <a:p>
            <a:pPr marL="0" indent="914400">
              <a:buNone/>
            </a:pPr>
            <a:r>
              <a:rPr lang="en-US" sz="2200" dirty="0" smtClean="0"/>
              <a:t>(a) quadratic cost functions</a:t>
            </a:r>
          </a:p>
          <a:p>
            <a:pPr marL="0" indent="914400">
              <a:buNone/>
            </a:pPr>
            <a:r>
              <a:rPr lang="en-US" sz="2200" dirty="0" smtClean="0"/>
              <a:t>(b) pole placement</a:t>
            </a:r>
          </a:p>
          <a:p>
            <a:pPr marL="0" indent="914400">
              <a:buNone/>
            </a:pPr>
            <a:r>
              <a:rPr lang="en-US" sz="2200" dirty="0" smtClean="0"/>
              <a:t>(c) stability theory</a:t>
            </a:r>
          </a:p>
          <a:p>
            <a:pPr marL="0" indent="457200">
              <a:buNone/>
            </a:pPr>
            <a:r>
              <a:rPr lang="en-US" sz="2200" dirty="0" smtClean="0"/>
              <a:t>(3) Miscellaneous methods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On-line Parameter Estimation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4114800" cy="2362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Continuous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Nonlinear regression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4114800" cy="2362200"/>
              </a:xfrm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752109" y="1143000"/>
                <a:ext cx="41148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Discrete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Linear regression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More suited to computer control and monitoring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09" y="1143000"/>
                <a:ext cx="411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1926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81891" y="3733800"/>
            <a:ext cx="4114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smtClean="0"/>
              <a:t>Non-sequential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Long time horizon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Batch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Off-line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52109" y="3733800"/>
            <a:ext cx="4114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smtClean="0"/>
              <a:t>Sequential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One point at a time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On-line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sz="2200" dirty="0" smtClean="0"/>
              <a:t>Continuous updating</a:t>
            </a:r>
            <a:endParaRPr lang="en-US" sz="2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0" y="3505200"/>
            <a:ext cx="9144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Examples-process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571500"/>
            <a:r>
              <a:rPr lang="en-US" dirty="0" smtClean="0"/>
              <a:t>Catalyst behavior</a:t>
            </a:r>
          </a:p>
          <a:p>
            <a:pPr indent="571500"/>
            <a:r>
              <a:rPr lang="en-US" dirty="0" smtClean="0"/>
              <a:t>Heat exchanger fouling</a:t>
            </a:r>
          </a:p>
          <a:p>
            <a:pPr indent="571500"/>
            <a:r>
              <a:rPr lang="en-US" dirty="0" smtClean="0"/>
              <a:t>Startup, shutdown</a:t>
            </a:r>
          </a:p>
          <a:p>
            <a:pPr indent="571500"/>
            <a:r>
              <a:rPr lang="en-US" dirty="0" smtClean="0"/>
              <a:t>Large frequent disturbances (grade or quality changes flow rate)</a:t>
            </a:r>
          </a:p>
          <a:p>
            <a:pPr indent="571500"/>
            <a:r>
              <a:rPr lang="en-US" dirty="0" smtClean="0"/>
              <a:t>Ambient conditions</a:t>
            </a:r>
          </a:p>
          <a:p>
            <a:pPr marL="0" indent="0">
              <a:buNone/>
            </a:pPr>
            <a:r>
              <a:rPr lang="en-US" dirty="0" smtClean="0"/>
              <a:t>Programmed Adaption—</a:t>
            </a:r>
          </a:p>
          <a:p>
            <a:pPr marL="0" indent="914400">
              <a:buNone/>
            </a:pPr>
            <a:r>
              <a:rPr lang="en-US" dirty="0" smtClean="0"/>
              <a:t>If process changes are known, measurable, or can be anticipated, use this information to adjust controller settings accordingly,</a:t>
            </a:r>
          </a:p>
          <a:p>
            <a:pPr marL="0" indent="914400">
              <a:buNone/>
            </a:pPr>
            <a:r>
              <a:rPr lang="en-US" dirty="0" smtClean="0"/>
              <a:t>-- store different settings for different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Linear difference equation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sz="2200" dirty="0" smtClean="0"/>
                  <a:t>Models for adaptive control usually linear and low order (n=2 or 3)</a:t>
                </a:r>
              </a:p>
              <a:p>
                <a:pPr marL="0" indent="401638">
                  <a:buNone/>
                </a:pPr>
                <a:r>
                  <a:rPr lang="en-US" sz="2200" dirty="0" smtClean="0"/>
                  <a:t>-- n too large </a:t>
                </a:r>
                <a:r>
                  <a:rPr lang="en-US" sz="2200" dirty="0" smtClean="0">
                    <a:sym typeface="Wingdings" pitchFamily="2" charset="2"/>
                  </a:rPr>
                  <a:t> too many parameters;</a:t>
                </a:r>
              </a:p>
              <a:p>
                <a:pPr marL="0" indent="401638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-- n too small  inadequate description of dynamics</a:t>
                </a:r>
              </a:p>
              <a:p>
                <a:pPr marL="0" indent="401638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Select time delay (k) so that k=2 or 3</a:t>
                </a:r>
              </a:p>
              <a:p>
                <a:pPr marL="0" indent="401638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Fractional time-delay causes non-minimum phase model (discrete)</a:t>
                </a:r>
              </a:p>
              <a:p>
                <a:pPr marL="0" indent="401638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Affected by sampling time</a:t>
                </a:r>
              </a:p>
              <a:p>
                <a:pPr marL="0" indent="401638">
                  <a:buNone/>
                </a:pPr>
                <a:endParaRPr lang="en-US" sz="2200" dirty="0" smtClean="0">
                  <a:sym typeface="Wingdings" pitchFamily="2" charset="2"/>
                </a:endParaRPr>
              </a:p>
              <a:p>
                <a:pPr marL="0" indent="401638">
                  <a:buNone/>
                </a:pPr>
                <a:endParaRPr lang="en-US" sz="2200" dirty="0">
                  <a:sym typeface="Wingdings" pitchFamily="2" charset="2"/>
                </a:endParaRPr>
              </a:p>
              <a:p>
                <a:pPr marL="0" indent="401638">
                  <a:buNone/>
                </a:pPr>
                <a:endParaRPr lang="en-US" sz="2200" dirty="0" smtClean="0">
                  <a:sym typeface="Wingdings" pitchFamily="2" charset="2"/>
                </a:endParaRPr>
              </a:p>
              <a:p>
                <a:pPr marL="0" indent="401638">
                  <a:buNone/>
                </a:pPr>
                <a:endParaRPr lang="en-US" sz="2200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ym typeface="Wingdings" pitchFamily="2" charset="2"/>
                  </a:rPr>
                  <a:t>Non-minimum phase  appears min phase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889" t="-585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5" y="3886200"/>
            <a:ext cx="4000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096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Closed loop estimation – least squares solution is not unique for constant feedback gain. Parameter estimates can be found if </a:t>
                </a:r>
              </a:p>
              <a:p>
                <a:pPr marL="0" indent="457200">
                  <a:lnSpc>
                    <a:spcPct val="125000"/>
                  </a:lnSpc>
                  <a:buNone/>
                </a:pPr>
                <a:r>
                  <a:rPr lang="en-US" sz="2200" dirty="0" smtClean="0"/>
                  <a:t>(1) feedback control law is time-varying</a:t>
                </a:r>
              </a:p>
              <a:p>
                <a:pPr marL="0" indent="457200">
                  <a:lnSpc>
                    <a:spcPct val="125000"/>
                  </a:lnSpc>
                  <a:buNone/>
                </a:pPr>
                <a:r>
                  <a:rPr lang="en-US" sz="2200" dirty="0" smtClean="0"/>
                  <a:t>(2) separate perturbation signal is employed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b="1" u="sng" dirty="0" smtClean="0"/>
                  <a:t>Ex.</a:t>
                </a:r>
              </a:p>
              <a:p>
                <a:pPr marL="0" indent="0" algn="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𝑎𝑦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𝑏𝑢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                               (1)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Feedback control (constant gain)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 marL="0" indent="0" algn="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                         (2)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err="1" smtClean="0"/>
                  <a:t>Mult</a:t>
                </a:r>
                <a:r>
                  <a:rPr lang="en-US" sz="2200" dirty="0" smtClean="0"/>
                  <a:t>. (2)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smtClean="0"/>
                  <a:t>; add to Eq. (1)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Non-unique parameter estimates yield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min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096000"/>
              </a:xfrm>
              <a:blipFill rotWithShape="1">
                <a:blip r:embed="rId2"/>
                <a:stretch>
                  <a:fillRect l="-889" r="-963" b="-6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2200" b="1" u="sng" dirty="0" smtClean="0"/>
                  <a:t>Application to Digital (models and control)</a:t>
                </a:r>
              </a:p>
              <a:p>
                <a:pPr marL="0" indent="0" algn="ctr">
                  <a:buNone/>
                </a:pPr>
                <a:r>
                  <a:rPr lang="en-US" sz="2200" dirty="0" smtClean="0"/>
                  <a:t>(linear discrete model)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𝑁</m:t>
                          </m:r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…+</m:t>
                      </m:r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200" dirty="0" smtClean="0"/>
                  <a:t> : time delay;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: output; </a:t>
                </a:r>
                <a:r>
                  <a:rPr lang="en-US" sz="2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200" dirty="0" smtClean="0"/>
                  <a:t> : input ;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 : disturbance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l-GR" sz="2200" i="1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l-GR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−1−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−2−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⋮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 smtClean="0"/>
                  <a:t>   ,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  <a:ea typeface="Cambria Math"/>
                      </a:rPr>
                      <m:t>𝜃</m:t>
                    </m:r>
                    <m:d>
                      <m:dPr>
                        <m:ctrlPr>
                          <a:rPr lang="el-GR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  <a:blipFill rotWithShape="1">
                <a:blip r:embed="rId2"/>
                <a:stretch>
                  <a:fillRect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867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45000"/>
                  </a:lnSpc>
                  <a:buNone/>
                </a:pPr>
                <a:r>
                  <a:rPr lang="en-US" sz="2000" b="1" u="sng" dirty="0" smtClean="0"/>
                  <a:t>Least Squares Parameter Estimation</a:t>
                </a:r>
              </a:p>
              <a:p>
                <a:pPr marL="0" indent="0"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45000"/>
                  </a:lnSpc>
                  <a:buNone/>
                </a:pPr>
                <a:r>
                  <a:rPr lang="en-US" sz="2000" dirty="0" smtClean="0"/>
                  <a:t>Where </a:t>
                </a:r>
              </a:p>
              <a:p>
                <a:pPr marL="0" indent="914400"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,…,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45000"/>
                  </a:lnSpc>
                  <a:buNone/>
                </a:pPr>
                <a:r>
                  <a:rPr lang="en-US" sz="2000" dirty="0"/>
                  <a:t>(</a:t>
                </a:r>
                <a:r>
                  <a:rPr lang="en-US" sz="2000" dirty="0" smtClean="0"/>
                  <a:t>“least </a:t>
                </a:r>
                <a:r>
                  <a:rPr lang="en-US" sz="2000" dirty="0"/>
                  <a:t>squares”)</a:t>
                </a:r>
                <a:r>
                  <a:rPr lang="en-US" sz="2000" dirty="0" smtClean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 smtClean="0"/>
                  <a:t> is the predicted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867400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9600"/>
                <a:ext cx="85344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𝐾</m:t>
                      </m:r>
                      <m:r>
                        <a:rPr lang="en-US" sz="2200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𝐾</m:t>
                    </m:r>
                    <m:r>
                      <a:rPr lang="en-US" sz="22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is the </a:t>
                </a:r>
                <a:r>
                  <a:rPr lang="en-US" sz="2200" dirty="0" err="1" smtClean="0"/>
                  <a:t>Kalman</a:t>
                </a:r>
                <a:r>
                  <a:rPr lang="en-US" sz="2200" dirty="0" smtClean="0"/>
                  <a:t> filter gain</a:t>
                </a: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9600"/>
                <a:ext cx="8534400" cy="5516563"/>
              </a:xfrm>
              <a:blipFill rotWithShape="1">
                <a:blip r:embed="rId2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Numerical accuracy problems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-- P can become indefinite (round-off)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-- use square-root filtering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914400">
                  <a:buNone/>
                </a:pPr>
                <a:r>
                  <a:rPr lang="en-US" sz="2200" dirty="0" smtClean="0"/>
                  <a:t>or other decomposition(S(t) upper triangular matrix)</a:t>
                </a:r>
              </a:p>
              <a:p>
                <a:pPr marL="0" indent="91440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generally becomes smaller over time (insensitive to new measurements)</a:t>
                </a:r>
              </a:p>
              <a:p>
                <a:pPr marL="0" indent="91440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200" dirty="0" smtClean="0"/>
                  <a:t> may actually be time-varying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Implementation of Parameter Estimation Algorithms</a:t>
                </a:r>
              </a:p>
              <a:p>
                <a:pPr marL="0" indent="858838">
                  <a:buNone/>
                </a:pPr>
                <a:r>
                  <a:rPr lang="en-US" sz="2200" dirty="0" smtClean="0"/>
                  <a:t>-- Covariance resetting</a:t>
                </a:r>
              </a:p>
              <a:p>
                <a:pPr marL="0" indent="858838">
                  <a:buNone/>
                </a:pPr>
                <a:r>
                  <a:rPr lang="en-US" sz="2200" dirty="0" smtClean="0"/>
                  <a:t>-- variable forgetting factor</a:t>
                </a:r>
              </a:p>
              <a:p>
                <a:pPr marL="0" indent="858838">
                  <a:buNone/>
                </a:pPr>
                <a:r>
                  <a:rPr lang="en-US" sz="2200" dirty="0" smtClean="0"/>
                  <a:t>-- use of perturbation signal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715000"/>
              </a:xfrm>
              <a:blipFill rotWithShape="1">
                <a:blip r:embed="rId2"/>
                <a:stretch>
                  <a:fillRect l="-889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Enhance sensitivity of least squares estimation algorithms with forgetting factor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200" dirty="0" smtClean="0"/>
                  <a:t> prevents elements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200" dirty="0" smtClean="0"/>
                  <a:t> from becoming too small (improves sensitivity), but noise may lead to incorrect parameters</a:t>
                </a: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~0.98</m:t>
                    </m:r>
                  </m:oMath>
                </a14:m>
                <a:r>
                  <a:rPr lang="en-US" sz="2200" dirty="0" smtClean="0"/>
                  <a:t> typical</a:t>
                </a: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=1.0</m:t>
                    </m:r>
                  </m:oMath>
                </a14:m>
                <a:r>
                  <a:rPr lang="en-US" sz="2200" dirty="0" smtClean="0"/>
                  <a:t>: all data weighted equally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791200"/>
              </a:xfrm>
              <a:blipFill rotWithShape="1">
                <a:blip r:embed="rId2"/>
                <a:stretch>
                  <a:fillRect l="-889" t="-632" r="-6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491"/>
            <a:ext cx="8417719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90600"/>
            <a:ext cx="8151019" cy="461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2459481"/>
                  </p:ext>
                </p:extLst>
              </p:nvPr>
            </p:nvGraphicFramePr>
            <p:xfrm>
              <a:off x="457200" y="381000"/>
              <a:ext cx="43434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5850"/>
                    <a:gridCol w="1085850"/>
                    <a:gridCol w="1085850"/>
                    <a:gridCol w="1085850"/>
                  </a:tblGrid>
                  <a:tr h="35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5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5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2459481"/>
                  </p:ext>
                </p:extLst>
              </p:nvPr>
            </p:nvGraphicFramePr>
            <p:xfrm>
              <a:off x="457200" y="381000"/>
              <a:ext cx="43434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5850"/>
                    <a:gridCol w="1085850"/>
                    <a:gridCol w="1085850"/>
                    <a:gridCol w="108585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333" r="-30056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333" r="-30056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8333" r="-30056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29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r="13400"/>
          <a:stretch/>
        </p:blipFill>
        <p:spPr bwMode="auto">
          <a:xfrm>
            <a:off x="5029200" y="304800"/>
            <a:ext cx="3442855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1964" y="17131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 estimate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>
            <a:off x="4495800" y="2036298"/>
            <a:ext cx="49876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2036299"/>
                <a:ext cx="2133600" cy="1066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2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0.1</m:t>
                    </m:r>
                  </m:oMath>
                </a14:m>
                <a:r>
                  <a:rPr lang="en-US" sz="2200" dirty="0" smtClean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36299"/>
                <a:ext cx="2133600" cy="1066959"/>
              </a:xfrm>
              <a:prstGeom prst="rect">
                <a:avLst/>
              </a:prstGeom>
              <a:blipFill rotWithShape="1">
                <a:blip r:embed="rId4"/>
                <a:stretch>
                  <a:fillRect l="-3714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" y="5181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Faster convergence, but more sensitive to noise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99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8"/>
          <a:stretch/>
        </p:blipFill>
        <p:spPr bwMode="auto">
          <a:xfrm>
            <a:off x="533400" y="685800"/>
            <a:ext cx="7762875" cy="41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1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Closed-loop Process Response Before Retuning (dashed line) and After Retuning (solid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Covariance Resetting/Forgetting Factor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200" b="1" dirty="0" smtClean="0"/>
                  <a:t> </a:t>
                </a:r>
              </a:p>
              <a:p>
                <a:pPr marL="0" indent="9144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Sensitive to parameter changes (noise causes parameter drift)</a:t>
                </a:r>
              </a:p>
              <a:p>
                <a:pPr marL="0" indent="9144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P can become excessively large (estimator windup)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𝑫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200" b="1" dirty="0" smtClean="0"/>
                  <a:t> </a:t>
                </a:r>
              </a:p>
              <a:p>
                <a:pPr marL="457200" indent="4572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add D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dirty="0" smtClean="0"/>
                  <a:t> exceeds limit or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200" dirty="0" smtClean="0"/>
                  <a:t> becomes too small</a:t>
                </a:r>
              </a:p>
              <a:p>
                <a:pPr marL="457200" indent="4572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Constant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200" dirty="0" smtClean="0"/>
                  <a:t> is usually unsatisfactory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81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5344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Alternative method – “a priori” covariance matrix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Equivalent to “covariance resetting” and </a:t>
                </a:r>
                <a:r>
                  <a:rPr lang="en-US" sz="2200" dirty="0" err="1" smtClean="0"/>
                  <a:t>Kalman</a:t>
                </a:r>
                <a:r>
                  <a:rPr lang="en-US" sz="2200" dirty="0" smtClean="0"/>
                  <a:t> filter version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534400" cy="5943600"/>
              </a:xfrm>
              <a:blipFill rotWithShape="1"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7781" y="-378619"/>
            <a:ext cx="6700838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775" y="-371475"/>
            <a:ext cx="6743700" cy="77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One solution: Perturbation signal added to process input (via set </a:t>
                </a:r>
                <a:r>
                  <a:rPr lang="en-US" sz="2200" dirty="0" err="1" smtClean="0"/>
                  <a:t>pt</a:t>
                </a:r>
                <a:r>
                  <a:rPr lang="en-US" sz="2200" dirty="0" smtClean="0"/>
                  <a:t>)</a:t>
                </a:r>
              </a:p>
              <a:p>
                <a:r>
                  <a:rPr lang="en-US" sz="2200" dirty="0" smtClean="0"/>
                  <a:t>Large signal: good parameter estimates but large errors in process output</a:t>
                </a:r>
              </a:p>
              <a:p>
                <a:r>
                  <a:rPr lang="en-US" sz="2200" dirty="0" smtClean="0"/>
                  <a:t>Small signal: opposite effects</a:t>
                </a:r>
              </a:p>
              <a:p>
                <a:r>
                  <a:rPr lang="en-US" sz="2200" dirty="0" smtClean="0"/>
                  <a:t>Vogel (UT)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1. Set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=1.0</m:t>
                    </m:r>
                  </m:oMath>
                </a14:m>
                <a:r>
                  <a:rPr lang="en-US" sz="22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2. Use D (added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200" dirty="0" smtClean="0"/>
                  <a:t> becomes small)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3. Use PRBS perturbation signal (only when estimation error is large and P is not small), vary PRBS amplitude with size of elements of P (proportional amplitude)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PRBS –19 intervals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+1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4.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5 filter parameters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𝜃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used by controller)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324600"/>
              </a:xfrm>
              <a:blipFill rotWithShape="1">
                <a:blip r:embed="rId2"/>
                <a:stretch>
                  <a:fillRect l="-889" t="-5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6450"/>
          <a:stretch/>
        </p:blipFill>
        <p:spPr bwMode="auto">
          <a:xfrm>
            <a:off x="4419600" y="3782291"/>
            <a:ext cx="4286250" cy="18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3444" y="-654843"/>
            <a:ext cx="6615113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Model Diagnostics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Reject spurious model parameters. Check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(1) model gain (high, low limits)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(2) poles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(3) modify large parameter changes (delimiter)</a:t>
                </a:r>
              </a:p>
              <a:p>
                <a:r>
                  <a:rPr lang="en-US" sz="2200" dirty="0" smtClean="0"/>
                  <a:t>Other Modifications: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(1) instrumental variable method (colored vs. white noise)</a:t>
                </a:r>
              </a:p>
              <a:p>
                <a:pPr marL="0" indent="914400">
                  <a:buNone/>
                </a:pPr>
                <a:r>
                  <a:rPr lang="en-US" sz="2200" dirty="0" smtClean="0"/>
                  <a:t>(2) extended least squares (noise model)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In RLS, parameter estimates are biased 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is correlated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. IV uses variable transformation (linear) to yield uncorrelated residuals.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In (2), apply RLS as if all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𝜉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are known (don’t really know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𝜉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if parameter estimates are erroneous)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867400"/>
              </a:xfrm>
              <a:blipFill rotWithShape="1">
                <a:blip r:embed="rId2"/>
                <a:stretch>
                  <a:fillRect l="-889" t="-62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400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Pole Placement Controller (Regulator): Model and Controller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𝜉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/>
                  <a:t>w</a:t>
                </a:r>
                <a:r>
                  <a:rPr lang="en-US" sz="2200" dirty="0" smtClean="0"/>
                  <a:t>here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=1+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Closed-loop Transfer Function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Select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200" dirty="0" smtClean="0"/>
                  <a:t> to give desired closed-loop poles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0" smtClean="0">
                          <a:latin typeface="Cambria Math"/>
                        </a:rPr>
                        <m:t>=1+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 marL="0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𝑇𝐶</m:t>
                    </m:r>
                  </m:oMath>
                </a14:m>
                <a:r>
                  <a:rPr lang="en-US" sz="2200" dirty="0" smtClean="0"/>
                  <a:t>   (1)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400800"/>
              </a:xfrm>
              <a:blipFill rotWithShape="1">
                <a:blip r:embed="rId2"/>
                <a:stretch>
                  <a:fillRect l="-889" t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u="sng" dirty="0" smtClean="0"/>
                  <a:t>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=0.5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1+0.7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𝑇</m:t>
                    </m:r>
                    <m:r>
                      <a:rPr lang="en-US" sz="2200" b="0" i="1" smtClean="0">
                        <a:latin typeface="Cambria Math"/>
                      </a:rPr>
                      <m:t>=1−0.5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 smtClean="0"/>
                  <a:t>, (1) becomes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…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0.5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+…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1+0.7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=1.1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=1.28</m:t>
                    </m:r>
                  </m:oMath>
                </a14:m>
                <a:r>
                  <a:rPr lang="en-US" sz="2200" dirty="0" smtClean="0"/>
                  <a:t>, all other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=0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+1.1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=−1.28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−1.1</m:t>
                      </m:r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−1.28</m:t>
                      </m:r>
                      <m:r>
                        <a:rPr lang="en-US" sz="22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Modify to obtain integral action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89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200" dirty="0" smtClean="0"/>
                  <a:t>Pole placement controller (Servo)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200" dirty="0" smtClean="0"/>
                  <a:t>Place poles/cancel zeros (avoid direct inversion of process model)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 dirty="0" smtClean="0"/>
                  <a:t>Design Rationale:</a:t>
                </a:r>
              </a:p>
              <a:p>
                <a:pPr marL="0" indent="858838">
                  <a:lnSpc>
                    <a:spcPct val="140000"/>
                  </a:lnSpc>
                  <a:buNone/>
                </a:pPr>
                <a:r>
                  <a:rPr lang="en-US" sz="2200" dirty="0" smtClean="0"/>
                  <a:t>(1) Open-loop zeros which are not desired as closed-loop zeros must appear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858838">
                  <a:lnSpc>
                    <a:spcPct val="140000"/>
                  </a:lnSpc>
                  <a:buNone/>
                </a:pPr>
                <a:r>
                  <a:rPr lang="en-US" sz="2200" dirty="0" smtClean="0"/>
                  <a:t>(2) Open-loop zeros which are not desired as controller poles in F must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/>
                  <a:t>. (example: zeros outside unit circle)</a:t>
                </a:r>
              </a:p>
              <a:p>
                <a:pPr marL="0" indent="858838">
                  <a:lnSpc>
                    <a:spcPct val="140000"/>
                  </a:lnSpc>
                  <a:buNone/>
                </a:pPr>
                <a:r>
                  <a:rPr lang="en-US" sz="2200" dirty="0" smtClean="0"/>
                  <a:t>(3) Specify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 smtClean="0"/>
                  <a:t> (integral action, closed-loop gain = 1)</a:t>
                </a:r>
              </a:p>
              <a:p>
                <a:pPr>
                  <a:lnSpc>
                    <a:spcPct val="14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364163"/>
              </a:xfrm>
              <a:blipFill rotWithShape="1">
                <a:blip r:embed="rId2"/>
                <a:stretch>
                  <a:fillRect l="-889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3786" y="3886200"/>
                <a:ext cx="6172200" cy="281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Controller gain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𝑤</m:t>
                    </m:r>
                    <m:sSubSup>
                      <m:sSub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Reset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𝐼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Derivative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2200" dirty="0" smtClean="0"/>
                  <a:t>, f=full scale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Ziegler-Nichols: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=3.33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3786" y="3886200"/>
                <a:ext cx="6172200" cy="2819400"/>
              </a:xfrm>
              <a:blipFill rotWithShape="1">
                <a:blip r:embed="rId2"/>
                <a:stretch>
                  <a:fillRect l="-1185" b="-9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6" y="304800"/>
            <a:ext cx="6080414" cy="33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(1) and (2) may require spectral factorization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Two special cases avoid this step.</a:t>
                </a:r>
              </a:p>
              <a:p>
                <a:pPr marL="0" indent="858838">
                  <a:buNone/>
                </a:pPr>
                <a:r>
                  <a:rPr lang="en-US" sz="2200" dirty="0" smtClean="0"/>
                  <a:t>(a) all process zeros are cancelled (</a:t>
                </a:r>
                <a:r>
                  <a:rPr lang="en-US" sz="2200" dirty="0" err="1" smtClean="0"/>
                  <a:t>Dahlin’s</a:t>
                </a:r>
                <a:r>
                  <a:rPr lang="en-US" sz="2200" dirty="0" smtClean="0"/>
                  <a:t> Controller)</a:t>
                </a:r>
              </a:p>
              <a:p>
                <a:pPr marL="0" indent="858838">
                  <a:buNone/>
                </a:pPr>
                <a:r>
                  <a:rPr lang="en-US" sz="2200" dirty="0" smtClean="0"/>
                  <a:t>(b) no process zeros are cancelled (Vogel-Edgar)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These are both explicit algorithms (pole placement difficult to formulate as implicit algorithm)</a:t>
                </a:r>
              </a:p>
              <a:p>
                <a:r>
                  <a:rPr lang="en-US" sz="2200" b="1" u="sng" dirty="0" smtClean="0"/>
                  <a:t>Numerical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200" b="0" i="0" smtClean="0">
                          <a:latin typeface="Cambria Math"/>
                        </a:rPr>
                        <m:t>                             </m:t>
                      </m:r>
                      <m:r>
                        <m:rPr>
                          <m:sty m:val="p"/>
                        </m:rPr>
                        <a:rPr lang="el-GR" sz="22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Discrete Model: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1−1.5353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+0.58665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0.027970+0.023415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);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𝑘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/>
                  <a:t>6</a:t>
                </a:r>
                <a:r>
                  <a:rPr lang="en-US" sz="2200" dirty="0"/>
                  <a:t>);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𝜉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: Gaussian noise with zero mean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=0.01</m:t>
                    </m:r>
                  </m:oMath>
                </a14:m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1">
                <a:blip r:embed="rId2"/>
                <a:stretch>
                  <a:fillRect l="-889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Simulation Conditions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559063"/>
                  </p:ext>
                </p:extLst>
              </p:nvPr>
            </p:nvGraphicFramePr>
            <p:xfrm>
              <a:off x="1524000" y="1397000"/>
              <a:ext cx="6096000" cy="18607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/>
                    <a:gridCol w="4724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Events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Start</a:t>
                          </a:r>
                          <a:r>
                            <a:rPr lang="en-US" baseline="0" dirty="0" smtClean="0"/>
                            <a:t> with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baseline="0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Set point change</a:t>
                          </a:r>
                          <a:r>
                            <a:rPr lang="en-US" baseline="0" dirty="0" smtClean="0"/>
                            <a:t> from 0 to 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Load (d) change from 0 to 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Process</a:t>
                          </a:r>
                          <a:r>
                            <a:rPr lang="en-US" baseline="0" dirty="0" smtClean="0"/>
                            <a:t> gain change from 1 to 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559063"/>
                  </p:ext>
                </p:extLst>
              </p:nvPr>
            </p:nvGraphicFramePr>
            <p:xfrm>
              <a:off x="1524000" y="1397000"/>
              <a:ext cx="6096000" cy="18607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/>
                    <a:gridCol w="4724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Events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738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032" t="-106452" b="-31935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Set point change</a:t>
                          </a:r>
                          <a:r>
                            <a:rPr lang="en-US" baseline="0" dirty="0" smtClean="0"/>
                            <a:t> from 0 to 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Load (d) change from 0 to 0.2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Process</a:t>
                          </a:r>
                          <a:r>
                            <a:rPr lang="en-US" baseline="0" dirty="0" smtClean="0"/>
                            <a:t> gain change from 1 to 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24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200" dirty="0" smtClean="0"/>
                  <a:t>Controller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𝑉𝐸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: minimum expected dead time</a:t>
                </a:r>
              </a:p>
              <a:p>
                <a:r>
                  <a:rPr lang="en-US" sz="2200" dirty="0" smtClean="0"/>
                  <a:t>Process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…+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Features:</a:t>
                </a:r>
              </a:p>
              <a:p>
                <a:pPr marL="457200" indent="-457200">
                  <a:buAutoNum type="arabicParenBoth"/>
                </a:pPr>
                <a:r>
                  <a:rPr lang="en-US" sz="2200" dirty="0" smtClean="0"/>
                  <a:t>Variable dead time compensation</a:t>
                </a:r>
              </a:p>
              <a:p>
                <a:pPr marL="457200" indent="-457200">
                  <a:buAutoNum type="arabicParenBoth"/>
                </a:pPr>
                <a:r>
                  <a:rPr lang="en-US" sz="2200" dirty="0" smtClean="0"/>
                  <a:t># </a:t>
                </a:r>
                <a:r>
                  <a:rPr lang="en-US" sz="2200" dirty="0"/>
                  <a:t>parameters to be estimated depends on range of dead time</a:t>
                </a:r>
              </a:p>
              <a:p>
                <a:pPr marL="457200" indent="-457200">
                  <a:buAutoNum type="arabicParenBoth"/>
                </a:pPr>
                <a:r>
                  <a:rPr lang="en-US" sz="2200" dirty="0" smtClean="0"/>
                  <a:t>handles </a:t>
                </a:r>
                <a:r>
                  <a:rPr lang="en-US" sz="2200" dirty="0"/>
                  <a:t>non-minimum phase systems, also poorly damped zeroes</a:t>
                </a:r>
              </a:p>
              <a:p>
                <a:pPr marL="457200" indent="-457200">
                  <a:buAutoNum type="arabicParenBoth"/>
                </a:pPr>
                <a:r>
                  <a:rPr lang="en-US" sz="2200" dirty="0" smtClean="0"/>
                  <a:t>includes </a:t>
                </a:r>
                <a:r>
                  <a:rPr lang="en-US" sz="2200" dirty="0"/>
                  <a:t>integral action</a:t>
                </a:r>
              </a:p>
              <a:p>
                <a:pPr marL="457200" indent="-457200">
                  <a:buAutoNum type="arabicParenBoth"/>
                </a:pPr>
                <a:r>
                  <a:rPr lang="en-US" sz="2200" dirty="0" smtClean="0"/>
                  <a:t>on-line </a:t>
                </a:r>
                <a:r>
                  <a:rPr lang="en-US" sz="2200" dirty="0"/>
                  <a:t>tuning parameter ("response time",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1">
                <a:blip r:embed="rId2"/>
                <a:stretch>
                  <a:fillRect l="-741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43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906"/>
            <a:ext cx="3952875" cy="646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300" y="5334000"/>
            <a:ext cx="468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Figure: Flow Chart for the Parameter Estimation Algorithm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9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Flow Chart for Adaptive Controller/Dead (Time compensator)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/>
          <a:stretch/>
        </p:blipFill>
        <p:spPr bwMode="auto">
          <a:xfrm>
            <a:off x="152400" y="644236"/>
            <a:ext cx="8763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" y="609600"/>
            <a:ext cx="87249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867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User-specified Parameters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0.2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200" dirty="0" smtClean="0"/>
                  <a:t>, dominant time constant)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200" dirty="0" smtClean="0"/>
                  <a:t>  model order n=1 or 2. (n=2 does not work well for 1</a:t>
                </a:r>
                <a:r>
                  <a:rPr lang="en-US" sz="2200" baseline="30000" dirty="0" smtClean="0"/>
                  <a:t>st</a:t>
                </a:r>
                <a:r>
                  <a:rPr lang="en-US" sz="2200" dirty="0" smtClean="0"/>
                  <a:t> order)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K- minimum dead time based on operating experience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initial parameter estimates</a:t>
                </a:r>
              </a:p>
              <a:p>
                <a:pPr marL="0" indent="9144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(a) open loop test</a:t>
                </a:r>
              </a:p>
              <a:p>
                <a:pPr marL="0" indent="914400">
                  <a:lnSpc>
                    <a:spcPct val="150000"/>
                  </a:lnSpc>
                  <a:buNone/>
                </a:pPr>
                <a:r>
                  <a:rPr lang="en-US" sz="2200" dirty="0" smtClean="0"/>
                  <a:t>(b) Conventional control, closed loop test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 startAt="5"/>
                </a:pPr>
                <a:r>
                  <a:rPr lang="en-US" sz="2200" dirty="0" smtClean="0"/>
                  <a:t>high/low gain limits (based on operating experience)</a:t>
                </a:r>
              </a:p>
              <a:p>
                <a:pPr marL="457200" indent="-457200">
                  <a:lnSpc>
                    <a:spcPct val="150000"/>
                  </a:lnSpc>
                  <a:buAutoNum type="arabicParenBoth" startAt="5"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(select as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0.5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86740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2550" y="-514350"/>
            <a:ext cx="6172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48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09550"/>
            <a:ext cx="7834313" cy="58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49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834313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Could use periodic step tests to identify dynamics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i="1" u="sng" dirty="0" smtClean="0"/>
                  <a:t>E.g.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Then update controller using Cohen-Coon settings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30+3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9+20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91492"/>
            <a:ext cx="3050381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5900" y="-419100"/>
            <a:ext cx="6043613" cy="764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8275" y="161925"/>
            <a:ext cx="57721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243638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7" y="486319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 Process Diagram for Control of Condenser Outlet Temperature (Distillation Column Provides the Disturbance)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943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Column: </a:t>
            </a:r>
            <a:r>
              <a:rPr lang="en-US" dirty="0" err="1" smtClean="0"/>
              <a:t>MeOH</a:t>
            </a:r>
            <a:r>
              <a:rPr lang="en-US" dirty="0" smtClean="0"/>
              <a:t> –H2O</a:t>
            </a:r>
          </a:p>
          <a:p>
            <a:r>
              <a:rPr lang="en-US" dirty="0" smtClean="0"/>
              <a:t>8 </a:t>
            </a:r>
            <a:r>
              <a:rPr lang="en-US" dirty="0" err="1" smtClean="0"/>
              <a:t>Seive</a:t>
            </a:r>
            <a:r>
              <a:rPr lang="en-US" dirty="0" smtClean="0"/>
              <a:t> trays;   Thermo siphon re-boiler; constant pressure</a:t>
            </a:r>
          </a:p>
        </p:txBody>
      </p:sp>
    </p:spTree>
    <p:extLst>
      <p:ext uri="{BB962C8B-B14F-4D97-AF65-F5344CB8AC3E}">
        <p14:creationId xmlns:p14="http://schemas.microsoft.com/office/powerpoint/2010/main" val="28793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62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915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2063" y="-500062"/>
            <a:ext cx="6386513" cy="73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1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56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58013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234113" cy="62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Thumb: (stability theory)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smtClean="0"/>
                  <a:t>If process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 smtClean="0"/>
                  <a:t>, varies, the controller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, should be adjusted in a inverse manner so that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remains constant.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u="sng" dirty="0" smtClean="0"/>
                  <a:t>Example: PH control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Ref: </a:t>
                </a:r>
                <a:r>
                  <a:rPr lang="en-US" sz="2200" dirty="0" err="1" smtClean="0"/>
                  <a:t>Shinskey</a:t>
                </a:r>
                <a:r>
                  <a:rPr lang="en-US" sz="2200" dirty="0" smtClean="0"/>
                  <a:t>, Process Control Systems (197: pp. 132-135)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𝑝𝐻</m:t>
                      </m:r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log</m:t>
                      </m:r>
                      <m:r>
                        <a:rPr lang="en-US" sz="2200" b="0" i="1" smtClean="0">
                          <a:latin typeface="Cambria Math"/>
                        </a:rPr>
                        <m:t>⁡[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</m:e>
                    </m:d>
                  </m:oMath>
                </a14:m>
                <a:r>
                  <a:rPr lang="en-US" sz="2200" dirty="0" smtClean="0"/>
                  <a:t>g-ions/l (normality)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Titration curves for strong acids and strong bases: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Process gain = slope of curve (extremely variable)</a:t>
            </a:r>
          </a:p>
          <a:p>
            <a:pPr marL="0" indent="0">
              <a:buNone/>
            </a:pPr>
            <a:r>
              <a:rPr lang="en-US" sz="2200" dirty="0" smtClean="0"/>
              <a:t>Control at pH= 7 ?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39243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8588" y="3580038"/>
                <a:ext cx="1923412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𝐴𝑐𝑖𝑑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𝑓𝑙𝑜𝑤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𝐼𝑛𝑙𝑒𝑡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𝑓𝑙𝑜𝑤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88" y="3580038"/>
                <a:ext cx="1923412" cy="6674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00600" y="3913783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1828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5185" y="9144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1A06-CE4F-441A-B65D-549346C547D7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761999"/>
            <a:ext cx="5905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3916</Words>
  <Application>Microsoft Office PowerPoint</Application>
  <PresentationFormat>On-screen Show (4:3)</PresentationFormat>
  <Paragraphs>376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Adaptive Control</vt:lpstr>
      <vt:lpstr>Examples-process changes</vt:lpstr>
      <vt:lpstr>PowerPoint Presentation</vt:lpstr>
      <vt:lpstr>PowerPoint Presentation</vt:lpstr>
      <vt:lpstr>PowerPoint Presentation</vt:lpstr>
      <vt:lpstr>PowerPoint Presentation</vt:lpstr>
      <vt:lpstr>Rule of Thumb: (stability theory)</vt:lpstr>
      <vt:lpstr>PowerPoint Presentation</vt:lpstr>
      <vt:lpstr>PowerPoint Presentation</vt:lpstr>
      <vt:lpstr>PowerPoint Presentation</vt:lpstr>
      <vt:lpstr>PowerPoint Presentation</vt:lpstr>
      <vt:lpstr>L+N Controller (Cont. Eng. Aug, 1981)</vt:lpstr>
      <vt:lpstr>PowerPoint Presentation</vt:lpstr>
      <vt:lpstr>PowerPoint Presentation</vt:lpstr>
      <vt:lpstr>Many Different Possibilities</vt:lpstr>
      <vt:lpstr>PowerPoint Presentation</vt:lpstr>
      <vt:lpstr>PowerPoint Presentation</vt:lpstr>
      <vt:lpstr>PowerPoint Presentation</vt:lpstr>
      <vt:lpstr>On-line Parameter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control</dc:title>
  <dc:creator>lvxueyimei</dc:creator>
  <cp:lastModifiedBy>De Berry-Caperton, Sarah A</cp:lastModifiedBy>
  <cp:revision>81</cp:revision>
  <dcterms:created xsi:type="dcterms:W3CDTF">2012-04-03T18:51:01Z</dcterms:created>
  <dcterms:modified xsi:type="dcterms:W3CDTF">2012-04-20T14:25:26Z</dcterms:modified>
</cp:coreProperties>
</file>